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4" r:id="rId3"/>
    <p:sldId id="278" r:id="rId4"/>
    <p:sldId id="273" r:id="rId5"/>
    <p:sldId id="276" r:id="rId6"/>
    <p:sldId id="275" r:id="rId7"/>
    <p:sldId id="277" r:id="rId8"/>
    <p:sldId id="282" r:id="rId9"/>
    <p:sldId id="284" r:id="rId10"/>
    <p:sldId id="285" r:id="rId11"/>
    <p:sldId id="283" r:id="rId12"/>
    <p:sldId id="257" r:id="rId13"/>
    <p:sldId id="286" r:id="rId14"/>
    <p:sldId id="262" r:id="rId15"/>
    <p:sldId id="263" r:id="rId16"/>
    <p:sldId id="280" r:id="rId17"/>
    <p:sldId id="279" r:id="rId18"/>
    <p:sldId id="281" r:id="rId19"/>
    <p:sldId id="266" r:id="rId20"/>
    <p:sldId id="267" r:id="rId21"/>
    <p:sldId id="268" r:id="rId22"/>
    <p:sldId id="269" r:id="rId23"/>
    <p:sldId id="270" r:id="rId24"/>
    <p:sldId id="271" r:id="rId25"/>
  </p:sldIdLst>
  <p:sldSz cx="9144000" cy="6858000" type="screen4x3"/>
  <p:notesSz cx="6797675" cy="992822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66"/>
    <a:srgbClr val="9B9B9B"/>
    <a:srgbClr val="000000"/>
    <a:srgbClr val="BCBEC0"/>
    <a:srgbClr val="75E1FA"/>
    <a:srgbClr val="FF64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126" autoAdjust="0"/>
  </p:normalViewPr>
  <p:slideViewPr>
    <p:cSldViewPr snapToObjects="1">
      <p:cViewPr varScale="1">
        <p:scale>
          <a:sx n="122" d="100"/>
          <a:sy n="122" d="100"/>
        </p:scale>
        <p:origin x="128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 snapToObjects="1">
      <p:cViewPr varScale="1">
        <p:scale>
          <a:sx n="85" d="100"/>
          <a:sy n="85" d="100"/>
        </p:scale>
        <p:origin x="-30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1A18ED0-A7C0-4F30-AB85-0D1791685A26}" type="datetimeFigureOut">
              <a:rPr lang="en-US"/>
              <a:pPr>
                <a:defRPr/>
              </a:pPr>
              <a:t>11/25/2013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FC0EF2-FD5C-40B7-BBFC-418A6C0B3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3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CD8D16-D3F7-4FE7-8281-A6D5AE46462C}" type="datetimeFigureOut">
              <a:rPr lang="en-US"/>
              <a:pPr>
                <a:defRPr/>
              </a:pPr>
              <a:t>11/25/2013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D896889-7D3E-4B6F-9657-EB7E408FE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500"/>
            <a:ext cx="8136456" cy="108082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74C5F0-EFF2-47CA-8163-AB637170AB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19975" y="0"/>
            <a:ext cx="17240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128792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498792-D3D4-4C64-9203-E9478607A4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37463" y="908050"/>
            <a:ext cx="15049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53012FB8-7998-455A-B811-00F26C39C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598B3CD-1233-4C6F-9D29-C75BCF76C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52825" y="0"/>
            <a:ext cx="55911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7313223-23A8-4164-AA37-4DDC1E7D5C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48025" y="0"/>
            <a:ext cx="5895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71D6E11C-50BF-47F5-AFAD-3E1C8D4DBD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AB1C-62E6-48A7-8B76-9970A101D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o spalter med heading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37712" cy="980768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3672408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916112"/>
            <a:ext cx="3672408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4520" y="1340768"/>
            <a:ext cx="3640736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4520" y="1916112"/>
            <a:ext cx="3640736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00DE2-42B1-4765-99EB-D29DD8B50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CAAE8-3A73-40FC-9FFF-6210B8E23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FB543-3CB2-43C8-A06A-1FACA370B8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22. august 2012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Bunntekst – endres/slettes med "Sett inn, Topptekst og bunntekst"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73F93-914D-43DE-9AD1-1537BFFBE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-9525"/>
            <a:ext cx="91424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14286"/>
            <a:ext cx="8136456" cy="1075034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DFE0EE6-16B3-4A2B-8D7E-B8E55F02E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9525"/>
            <a:ext cx="9142412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5720"/>
            <a:ext cx="8136456" cy="106360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A24A1D-CB03-4369-871B-BD91267152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68D09A7-0C5A-4E34-A552-7152C0C4EE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A2411CB-B284-4615-9033-9AF087A590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plass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498"/>
            <a:ext cx="8136456" cy="1080821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6084169" y="0"/>
            <a:ext cx="3059832" cy="4508500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b-NO" noProof="0" dirty="0"/>
          </a:p>
        </p:txBody>
      </p:sp>
      <p:sp>
        <p:nvSpPr>
          <p:cNvPr id="15" name="Text Placeholder 8"/>
          <p:cNvSpPr>
            <a:spLocks noGrp="1" noChangeAspect="1"/>
          </p:cNvSpPr>
          <p:nvPr>
            <p:ph type="body" sz="quarter" idx="11"/>
          </p:nvPr>
        </p:nvSpPr>
        <p:spPr>
          <a:xfrm>
            <a:off x="6300192" y="3932411"/>
            <a:ext cx="2677293" cy="28867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lassholder for dato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9" name="Plassholder for lysbildenumm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3B059990-9718-483F-AA6F-A6EF50745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Plassholder for bunntekst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31B3F11-531F-4900-ACB8-BD6FB6155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EC5A9B05-16AD-499C-9EC1-44B0584E0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CD0A90-3CD1-4704-B1B8-6F3EC7857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360363"/>
            <a:ext cx="82073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0113" y="6526213"/>
            <a:ext cx="1439862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4438" y="6526213"/>
            <a:ext cx="5040312" cy="180975"/>
          </a:xfrm>
          <a:prstGeom prst="rect">
            <a:avLst/>
          </a:prstGeom>
        </p:spPr>
        <p:txBody>
          <a:bodyPr vert="horz" lIns="0" tIns="0" rIns="9144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Verdana"/>
              </a:defRPr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fld id="{68A8A9D1-8167-4DC9-9ADC-C7A199199A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412875"/>
            <a:ext cx="8207375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7950" y="6453188"/>
            <a:ext cx="8891588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2" name="Picture 17"/>
          <p:cNvPicPr>
            <a:picLocks noChangeAspect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8164513" y="6513513"/>
            <a:ext cx="8143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68" r:id="rId17"/>
    <p:sldLayoutId id="2147483667" r:id="rId18"/>
    <p:sldLayoutId id="2147483686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FF6400"/>
          </a:solidFill>
          <a:latin typeface="Rockwell" pitchFamily="18" charset="0"/>
          <a:ea typeface="Verdana" pitchFamily="34" charset="0"/>
          <a:cs typeface="Verdan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3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2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2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16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lang="en-US" sz="1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Java 8 Lambda Workshop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Kaja Kvinge Akselsen &amp; Øystein Jakobsen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74C5F0-EFF2-47CA-8163-AB637170AB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Funksjonsgrensesnitt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475928" y="1124744"/>
            <a:ext cx="84165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fr-FR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&lt;T, R&gt; {</a:t>
            </a:r>
          </a:p>
          <a:p>
            <a:r>
              <a:rPr lang="fr-FR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R apply(T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67544" y="1124744"/>
            <a:ext cx="8416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5733256"/>
            <a:ext cx="795923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400" b="1" dirty="0" smtClean="0"/>
              <a:t>Et funksjonsgrensesnitt har én og bare én abstrakt metode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158531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Default</a:t>
            </a:r>
            <a:r>
              <a:rPr lang="nb-NO" dirty="0" smtClean="0"/>
              <a:t>-metoder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755576" y="1052736"/>
            <a:ext cx="820891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and(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&amp;&amp;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negate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!test(t);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or(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||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isEqual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(Object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(null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? Objects::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isNull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: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targetRef.equals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4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340768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&lt;Apple,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: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=	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699061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.sum();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sortering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060848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Comparator&lt;Apple&gt;()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@Override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public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compare(Apple a1, Apple a2){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return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a1.getPrice().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(a2.getPrice()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Sortering med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84784"/>
            <a:ext cx="867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a2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a1.getPrice().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(a2.getPrice())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2492896"/>
            <a:ext cx="8676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static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java.util.Comparator.comparing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Comparator&lt;Apple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 c 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(Apple 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437112"/>
            <a:ext cx="86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((a)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()));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116542"/>
            <a:ext cx="867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(comparing(Apple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getPrice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et kontor hos </a:t>
            </a:r>
            <a:r>
              <a:rPr lang="nb-NO" dirty="0" err="1" smtClean="0"/>
              <a:t>Klaud</a:t>
            </a:r>
            <a:r>
              <a:rPr lang="nb-NO" dirty="0" smtClean="0"/>
              <a:t> AS,</a:t>
            </a:r>
            <a:br>
              <a:rPr lang="nb-NO" dirty="0" smtClean="0"/>
            </a:br>
            <a:r>
              <a:rPr lang="nb-NO" dirty="0" smtClean="0"/>
              <a:t>i fjor en gang…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050" name="Picture 2" descr="C:\Users\oystein.jakobsen\Dropbox\Bouvet\Camel\Dilb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4" y="2060848"/>
            <a:ext cx="859256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Anagram-algoritmen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148680"/>
            <a:ext cx="8790295" cy="52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samme kontor, ett år senere…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076" name="Picture 4" descr="C:\Users\oystein.jakobsen\Dropbox\Bouvet\Camel\Dilber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39273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ylinder 45"/>
          <p:cNvSpPr/>
          <p:nvPr/>
        </p:nvSpPr>
        <p:spPr>
          <a:xfrm rot="5400000">
            <a:off x="4103948" y="116074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Sylinder 44"/>
          <p:cNvSpPr/>
          <p:nvPr/>
        </p:nvSpPr>
        <p:spPr>
          <a:xfrm rot="5400000">
            <a:off x="4103948" y="-999492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grpSp>
        <p:nvGrpSpPr>
          <p:cNvPr id="9" name="Gruppe 8"/>
          <p:cNvGrpSpPr/>
          <p:nvPr/>
        </p:nvGrpSpPr>
        <p:grpSpPr>
          <a:xfrm>
            <a:off x="6768919" y="2426573"/>
            <a:ext cx="936104" cy="504056"/>
            <a:chOff x="1259632" y="2132856"/>
            <a:chExt cx="936104" cy="504056"/>
          </a:xfrm>
        </p:grpSpPr>
        <p:sp>
          <p:nvSpPr>
            <p:cNvPr id="5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7" name="Rett linje 6"/>
            <p:cNvCxnSpPr>
              <a:stCxn id="5" idx="1"/>
              <a:endCxn id="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uppe 9"/>
          <p:cNvGrpSpPr/>
          <p:nvPr/>
        </p:nvGrpSpPr>
        <p:grpSpPr>
          <a:xfrm>
            <a:off x="5650993" y="2426573"/>
            <a:ext cx="936104" cy="504056"/>
            <a:chOff x="1259632" y="2132856"/>
            <a:chExt cx="936104" cy="504056"/>
          </a:xfrm>
        </p:grpSpPr>
        <p:sp>
          <p:nvSpPr>
            <p:cNvPr id="11" name="Rektangel 1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12" name="Rett linje 11"/>
            <p:cNvCxnSpPr>
              <a:stCxn id="11" idx="1"/>
              <a:endCxn id="1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4533067" y="2422986"/>
            <a:ext cx="936104" cy="504056"/>
            <a:chOff x="1259632" y="2132856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3415141" y="2422986"/>
            <a:ext cx="936104" cy="504056"/>
            <a:chOff x="1049427" y="113468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2297215" y="2422986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96662" y="2422986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uppe 25"/>
          <p:cNvGrpSpPr/>
          <p:nvPr/>
        </p:nvGrpSpPr>
        <p:grpSpPr>
          <a:xfrm>
            <a:off x="6768919" y="4584715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650993" y="4584715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4533067" y="4581128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3415141" y="4581128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pe 37"/>
          <p:cNvGrpSpPr/>
          <p:nvPr/>
        </p:nvGrpSpPr>
        <p:grpSpPr>
          <a:xfrm>
            <a:off x="2297215" y="4581128"/>
            <a:ext cx="936104" cy="504056"/>
            <a:chOff x="1259632" y="2132856"/>
            <a:chExt cx="936104" cy="504056"/>
          </a:xfrm>
        </p:grpSpPr>
        <p:sp>
          <p:nvSpPr>
            <p:cNvPr id="39" name="Rektangel 3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40" name="Rett linje 39"/>
            <p:cNvCxnSpPr>
              <a:stCxn id="39" idx="1"/>
              <a:endCxn id="3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uppe 40"/>
          <p:cNvGrpSpPr/>
          <p:nvPr/>
        </p:nvGrpSpPr>
        <p:grpSpPr>
          <a:xfrm>
            <a:off x="1196662" y="4581128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3995936" y="33569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5220072" y="357301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Java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23528" y="2060848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List&lt;Apple&gt;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= ...;</a:t>
            </a:r>
          </a:p>
          <a:p>
            <a:endParaRPr lang="nb-NO" sz="2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sum = 0.0;</a:t>
            </a:r>
          </a:p>
          <a:p>
            <a:endParaRPr lang="nb-NO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for (Apple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   sum +=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pe 84"/>
          <p:cNvGrpSpPr/>
          <p:nvPr/>
        </p:nvGrpSpPr>
        <p:grpSpPr>
          <a:xfrm>
            <a:off x="5210692" y="5317385"/>
            <a:ext cx="1225043" cy="1053881"/>
            <a:chOff x="3667012" y="3599255"/>
            <a:chExt cx="3294138" cy="1053881"/>
          </a:xfrm>
        </p:grpSpPr>
        <p:sp>
          <p:nvSpPr>
            <p:cNvPr id="86" name="Rektangel 85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7" name="Rett linje 86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5213460" y="2980562"/>
            <a:ext cx="2255605" cy="1053881"/>
            <a:chOff x="3667012" y="3599255"/>
            <a:chExt cx="3294138" cy="1053881"/>
          </a:xfrm>
        </p:grpSpPr>
        <p:sp>
          <p:nvSpPr>
            <p:cNvPr id="83" name="Rektangel 82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4" name="Rett linje 83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5213460" y="4137490"/>
            <a:ext cx="3294138" cy="1053881"/>
            <a:chOff x="3667012" y="3599255"/>
            <a:chExt cx="3294138" cy="1053881"/>
          </a:xfrm>
        </p:grpSpPr>
        <p:sp>
          <p:nvSpPr>
            <p:cNvPr id="80" name="Rektangel 7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1" name="Rett linje 8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46" name="Sylinder 45"/>
          <p:cNvSpPr/>
          <p:nvPr/>
        </p:nvSpPr>
        <p:spPr>
          <a:xfrm rot="5400000">
            <a:off x="3529976" y="-258366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pSp>
        <p:nvGrpSpPr>
          <p:cNvPr id="26" name="Gruppe 25"/>
          <p:cNvGrpSpPr/>
          <p:nvPr/>
        </p:nvGrpSpPr>
        <p:grpSpPr>
          <a:xfrm>
            <a:off x="6194947" y="840299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077021" y="840299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3959095" y="836712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2841169" y="836712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1740616" y="836712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1740616" y="1088740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0" name="Rektangel 49"/>
          <p:cNvSpPr/>
          <p:nvPr/>
        </p:nvSpPr>
        <p:spPr>
          <a:xfrm>
            <a:off x="5323721" y="4551371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51" name="Rett linje 50"/>
          <p:cNvCxnSpPr>
            <a:stCxn id="50" idx="1"/>
            <a:endCxn id="50" idx="3"/>
          </p:cNvCxnSpPr>
          <p:nvPr/>
        </p:nvCxnSpPr>
        <p:spPr>
          <a:xfrm>
            <a:off x="5323721" y="4803399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622690" y="836712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1619672" y="1988840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2843808" y="2204864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getKey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0" name="Gruppe 59"/>
          <p:cNvGrpSpPr/>
          <p:nvPr/>
        </p:nvGrpSpPr>
        <p:grpSpPr>
          <a:xfrm>
            <a:off x="6403841" y="4551371"/>
            <a:ext cx="936104" cy="504056"/>
            <a:chOff x="1049427" y="113468"/>
            <a:chExt cx="936104" cy="504056"/>
          </a:xfrm>
        </p:grpSpPr>
        <p:sp>
          <p:nvSpPr>
            <p:cNvPr id="61" name="Rektangel 60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2" name="Rett linje 61"/>
            <p:cNvCxnSpPr>
              <a:stCxn id="61" idx="1"/>
              <a:endCxn id="61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Gruppe 66"/>
          <p:cNvGrpSpPr/>
          <p:nvPr/>
        </p:nvGrpSpPr>
        <p:grpSpPr>
          <a:xfrm>
            <a:off x="7483124" y="4551371"/>
            <a:ext cx="936104" cy="504056"/>
            <a:chOff x="1259632" y="2132856"/>
            <a:chExt cx="936104" cy="504056"/>
          </a:xfrm>
        </p:grpSpPr>
        <p:sp>
          <p:nvSpPr>
            <p:cNvPr id="68" name="Rektangel 67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9" name="Rett linje 68"/>
            <p:cNvCxnSpPr>
              <a:stCxn id="68" idx="1"/>
              <a:endCxn id="68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Gruppe 69"/>
          <p:cNvGrpSpPr/>
          <p:nvPr/>
        </p:nvGrpSpPr>
        <p:grpSpPr>
          <a:xfrm>
            <a:off x="5308825" y="3396137"/>
            <a:ext cx="936104" cy="504056"/>
            <a:chOff x="1259632" y="2132856"/>
            <a:chExt cx="936104" cy="504056"/>
          </a:xfrm>
        </p:grpSpPr>
        <p:sp>
          <p:nvSpPr>
            <p:cNvPr id="71" name="Rektangel 7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72" name="Rett linje 71"/>
            <p:cNvCxnSpPr>
              <a:stCxn id="71" idx="1"/>
              <a:endCxn id="7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3" name="Gruppe 72"/>
          <p:cNvGrpSpPr/>
          <p:nvPr/>
        </p:nvGrpSpPr>
        <p:grpSpPr>
          <a:xfrm>
            <a:off x="6390422" y="3396137"/>
            <a:ext cx="936104" cy="504056"/>
            <a:chOff x="1259632" y="2132856"/>
            <a:chExt cx="936104" cy="504056"/>
          </a:xfrm>
        </p:grpSpPr>
        <p:sp>
          <p:nvSpPr>
            <p:cNvPr id="74" name="Rektangel 7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75" name="Rett linje 74"/>
            <p:cNvCxnSpPr>
              <a:stCxn id="74" idx="1"/>
              <a:endCxn id="7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355615" y="5732960"/>
            <a:ext cx="936104" cy="504056"/>
            <a:chOff x="1259632" y="2132856"/>
            <a:chExt cx="936104" cy="504056"/>
          </a:xfrm>
        </p:grpSpPr>
        <p:sp>
          <p:nvSpPr>
            <p:cNvPr id="77" name="Rektangel 7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78" name="Rett linje 77"/>
            <p:cNvCxnSpPr>
              <a:stCxn id="77" idx="1"/>
              <a:endCxn id="7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Rektangel 93"/>
          <p:cNvSpPr/>
          <p:nvPr/>
        </p:nvSpPr>
        <p:spPr>
          <a:xfrm>
            <a:off x="1187624" y="3888674"/>
            <a:ext cx="2729089" cy="1490729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Map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, List&lt;Word&gt;&gt;</a:t>
            </a:r>
          </a:p>
          <a:p>
            <a:pPr algn="ctr"/>
            <a:endParaRPr lang="nb-NO" sz="1600" dirty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«LOS»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«RRTØ»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«GLU»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endParaRPr lang="nb-NO" sz="1600" dirty="0" smtClean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6" name="Rett linje 95"/>
          <p:cNvCxnSpPr/>
          <p:nvPr/>
        </p:nvCxnSpPr>
        <p:spPr>
          <a:xfrm>
            <a:off x="1187624" y="4222475"/>
            <a:ext cx="2729089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" name="Rett pil 98"/>
          <p:cNvCxnSpPr/>
          <p:nvPr/>
        </p:nvCxnSpPr>
        <p:spPr>
          <a:xfrm flipV="1">
            <a:off x="2987824" y="3648165"/>
            <a:ext cx="2225636" cy="903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Rett pil 100"/>
          <p:cNvCxnSpPr>
            <a:endCxn id="80" idx="1"/>
          </p:cNvCxnSpPr>
          <p:nvPr/>
        </p:nvCxnSpPr>
        <p:spPr>
          <a:xfrm flipV="1">
            <a:off x="2987824" y="4664431"/>
            <a:ext cx="2225636" cy="165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Rett pil 102"/>
          <p:cNvCxnSpPr>
            <a:endCxn id="86" idx="1"/>
          </p:cNvCxnSpPr>
          <p:nvPr/>
        </p:nvCxnSpPr>
        <p:spPr>
          <a:xfrm>
            <a:off x="2987824" y="5073748"/>
            <a:ext cx="2222868" cy="770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ylinder 48"/>
          <p:cNvSpPr/>
          <p:nvPr/>
        </p:nvSpPr>
        <p:spPr>
          <a:xfrm rot="5400000">
            <a:off x="3078004" y="-2689234"/>
            <a:ext cx="2936602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5" name="Gruppe 4"/>
          <p:cNvGrpSpPr/>
          <p:nvPr/>
        </p:nvGrpSpPr>
        <p:grpSpPr>
          <a:xfrm>
            <a:off x="2987501" y="678970"/>
            <a:ext cx="3565775" cy="2193551"/>
            <a:chOff x="3667012" y="3599255"/>
            <a:chExt cx="4261081" cy="1053881"/>
          </a:xfrm>
        </p:grpSpPr>
        <p:sp>
          <p:nvSpPr>
            <p:cNvPr id="6" name="Rektangel 5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" name="Rett linje 6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3140203" y="1712453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250464" y="2126334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250464" y="2378362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330584" y="2126334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409867" y="2126334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3140203" y="1120561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«RRTØ»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360040" y="678970"/>
            <a:ext cx="2487479" cy="2193551"/>
            <a:chOff x="3667012" y="3599255"/>
            <a:chExt cx="4261081" cy="1053881"/>
          </a:xfrm>
        </p:grpSpPr>
        <p:sp>
          <p:nvSpPr>
            <p:cNvPr id="23" name="Rektangel 22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512741" y="1120561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uppe 27"/>
          <p:cNvGrpSpPr/>
          <p:nvPr/>
        </p:nvGrpSpPr>
        <p:grpSpPr>
          <a:xfrm>
            <a:off x="500022" y="1725633"/>
            <a:ext cx="2255605" cy="1053881"/>
            <a:chOff x="3667012" y="3599255"/>
            <a:chExt cx="3294138" cy="1053881"/>
          </a:xfrm>
        </p:grpSpPr>
        <p:sp>
          <p:nvSpPr>
            <p:cNvPr id="29" name="Rektangel 2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Rett linje 2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uppe 30"/>
          <p:cNvGrpSpPr/>
          <p:nvPr/>
        </p:nvGrpSpPr>
        <p:grpSpPr>
          <a:xfrm>
            <a:off x="595387" y="2141208"/>
            <a:ext cx="936104" cy="504056"/>
            <a:chOff x="1259632" y="2132856"/>
            <a:chExt cx="936104" cy="504056"/>
          </a:xfrm>
        </p:grpSpPr>
        <p:sp>
          <p:nvSpPr>
            <p:cNvPr id="32" name="Rektangel 3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33" name="Rett linje 32"/>
            <p:cNvCxnSpPr>
              <a:stCxn id="32" idx="1"/>
              <a:endCxn id="3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Gruppe 33"/>
          <p:cNvGrpSpPr/>
          <p:nvPr/>
        </p:nvGrpSpPr>
        <p:grpSpPr>
          <a:xfrm>
            <a:off x="1676984" y="2141208"/>
            <a:ext cx="936104" cy="504056"/>
            <a:chOff x="1259632" y="2132856"/>
            <a:chExt cx="936104" cy="504056"/>
          </a:xfrm>
        </p:grpSpPr>
        <p:sp>
          <p:nvSpPr>
            <p:cNvPr id="35" name="Rektangel 3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6" name="Rett linje 35"/>
            <p:cNvCxnSpPr>
              <a:stCxn id="35" idx="1"/>
              <a:endCxn id="3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uppe 36"/>
          <p:cNvGrpSpPr/>
          <p:nvPr/>
        </p:nvGrpSpPr>
        <p:grpSpPr>
          <a:xfrm>
            <a:off x="6674837" y="678970"/>
            <a:ext cx="1509723" cy="2193551"/>
            <a:chOff x="3667012" y="3599255"/>
            <a:chExt cx="4261081" cy="1053881"/>
          </a:xfrm>
        </p:grpSpPr>
        <p:sp>
          <p:nvSpPr>
            <p:cNvPr id="38" name="Rektangel 37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9" name="Rett linje 38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40" name="Gruppe 39"/>
          <p:cNvGrpSpPr/>
          <p:nvPr/>
        </p:nvGrpSpPr>
        <p:grpSpPr>
          <a:xfrm>
            <a:off x="6827538" y="1120561"/>
            <a:ext cx="936104" cy="504056"/>
            <a:chOff x="1259632" y="2132856"/>
            <a:chExt cx="936104" cy="504056"/>
          </a:xfrm>
        </p:grpSpPr>
        <p:sp>
          <p:nvSpPr>
            <p:cNvPr id="41" name="Rektangel 4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«GLU»</a:t>
              </a:r>
            </a:p>
          </p:txBody>
        </p:sp>
        <p:cxnSp>
          <p:nvCxnSpPr>
            <p:cNvPr id="42" name="Rett linje 41"/>
            <p:cNvCxnSpPr>
              <a:stCxn id="41" idx="1"/>
              <a:endCxn id="4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Gruppe 42"/>
          <p:cNvGrpSpPr/>
          <p:nvPr/>
        </p:nvGrpSpPr>
        <p:grpSpPr>
          <a:xfrm>
            <a:off x="6827538" y="1705580"/>
            <a:ext cx="1225043" cy="1053881"/>
            <a:chOff x="3667012" y="3599255"/>
            <a:chExt cx="3294138" cy="1053881"/>
          </a:xfrm>
        </p:grpSpPr>
        <p:sp>
          <p:nvSpPr>
            <p:cNvPr id="44" name="Rektangel 4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5" name="Rett linje 4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pe 45"/>
          <p:cNvGrpSpPr/>
          <p:nvPr/>
        </p:nvGrpSpPr>
        <p:grpSpPr>
          <a:xfrm>
            <a:off x="6972461" y="2121155"/>
            <a:ext cx="936104" cy="504056"/>
            <a:chOff x="1259632" y="2132856"/>
            <a:chExt cx="936104" cy="504056"/>
          </a:xfrm>
        </p:grpSpPr>
        <p:sp>
          <p:nvSpPr>
            <p:cNvPr id="47" name="Rektangel 4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48" name="Rett linje 47"/>
            <p:cNvCxnSpPr>
              <a:stCxn id="47" idx="1"/>
              <a:endCxn id="4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Sylinder 51"/>
          <p:cNvSpPr/>
          <p:nvPr/>
        </p:nvSpPr>
        <p:spPr>
          <a:xfrm rot="5400000">
            <a:off x="3790221" y="1063045"/>
            <a:ext cx="1512168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6" name="Gruppe 55"/>
          <p:cNvGrpSpPr/>
          <p:nvPr/>
        </p:nvGrpSpPr>
        <p:grpSpPr>
          <a:xfrm>
            <a:off x="3140203" y="4992879"/>
            <a:ext cx="3294138" cy="1053881"/>
            <a:chOff x="3667012" y="3599255"/>
            <a:chExt cx="3294138" cy="1053881"/>
          </a:xfrm>
        </p:grpSpPr>
        <p:sp>
          <p:nvSpPr>
            <p:cNvPr id="57" name="Rektangel 5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8" name="Rett linje 5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9" name="Rektangel 58"/>
          <p:cNvSpPr/>
          <p:nvPr/>
        </p:nvSpPr>
        <p:spPr>
          <a:xfrm>
            <a:off x="3250464" y="5406760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60" name="Rett linje 59"/>
          <p:cNvCxnSpPr>
            <a:stCxn id="59" idx="1"/>
            <a:endCxn id="59" idx="3"/>
          </p:cNvCxnSpPr>
          <p:nvPr/>
        </p:nvCxnSpPr>
        <p:spPr>
          <a:xfrm>
            <a:off x="3250464" y="5658788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61" name="Gruppe 60"/>
          <p:cNvGrpSpPr/>
          <p:nvPr/>
        </p:nvGrpSpPr>
        <p:grpSpPr>
          <a:xfrm>
            <a:off x="4330584" y="5406760"/>
            <a:ext cx="936104" cy="504056"/>
            <a:chOff x="1049427" y="113468"/>
            <a:chExt cx="936104" cy="504056"/>
          </a:xfrm>
        </p:grpSpPr>
        <p:sp>
          <p:nvSpPr>
            <p:cNvPr id="62" name="Rektangel 6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3" name="Rett linje 62"/>
            <p:cNvCxnSpPr>
              <a:stCxn id="62" idx="1"/>
              <a:endCxn id="6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4" name="Gruppe 63"/>
          <p:cNvGrpSpPr/>
          <p:nvPr/>
        </p:nvGrpSpPr>
        <p:grpSpPr>
          <a:xfrm>
            <a:off x="5409867" y="5406760"/>
            <a:ext cx="936104" cy="504056"/>
            <a:chOff x="1259632" y="2132856"/>
            <a:chExt cx="936104" cy="504056"/>
          </a:xfrm>
        </p:grpSpPr>
        <p:sp>
          <p:nvSpPr>
            <p:cNvPr id="65" name="Rektangel 6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6" name="Rett linje 65"/>
            <p:cNvCxnSpPr>
              <a:stCxn id="65" idx="1"/>
              <a:endCxn id="6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00022" y="5006059"/>
            <a:ext cx="2255605" cy="1053881"/>
            <a:chOff x="3667012" y="3599255"/>
            <a:chExt cx="3294138" cy="1053881"/>
          </a:xfrm>
        </p:grpSpPr>
        <p:sp>
          <p:nvSpPr>
            <p:cNvPr id="77" name="Rektangel 7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8" name="Rett linje 7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79" name="Gruppe 78"/>
          <p:cNvGrpSpPr/>
          <p:nvPr/>
        </p:nvGrpSpPr>
        <p:grpSpPr>
          <a:xfrm>
            <a:off x="595387" y="5421634"/>
            <a:ext cx="936104" cy="504056"/>
            <a:chOff x="1259632" y="2132856"/>
            <a:chExt cx="936104" cy="504056"/>
          </a:xfrm>
        </p:grpSpPr>
        <p:sp>
          <p:nvSpPr>
            <p:cNvPr id="80" name="Rektangel 7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81" name="Rett linje 80"/>
            <p:cNvCxnSpPr>
              <a:stCxn id="80" idx="1"/>
              <a:endCxn id="8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1676984" y="5421634"/>
            <a:ext cx="936104" cy="504056"/>
            <a:chOff x="1259632" y="2132856"/>
            <a:chExt cx="936104" cy="504056"/>
          </a:xfrm>
        </p:grpSpPr>
        <p:sp>
          <p:nvSpPr>
            <p:cNvPr id="83" name="Rektangel 8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84" name="Rett linje 83"/>
            <p:cNvCxnSpPr>
              <a:stCxn id="83" idx="1"/>
              <a:endCxn id="8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1" name="Gruppe 90"/>
          <p:cNvGrpSpPr/>
          <p:nvPr/>
        </p:nvGrpSpPr>
        <p:grpSpPr>
          <a:xfrm>
            <a:off x="6827538" y="4986006"/>
            <a:ext cx="1225043" cy="1053881"/>
            <a:chOff x="3667012" y="3599255"/>
            <a:chExt cx="3294138" cy="1053881"/>
          </a:xfrm>
        </p:grpSpPr>
        <p:sp>
          <p:nvSpPr>
            <p:cNvPr id="92" name="Rektangel 91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3" name="Rett linje 92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94" name="Gruppe 93"/>
          <p:cNvGrpSpPr/>
          <p:nvPr/>
        </p:nvGrpSpPr>
        <p:grpSpPr>
          <a:xfrm>
            <a:off x="6972461" y="5401581"/>
            <a:ext cx="936104" cy="504056"/>
            <a:chOff x="1259632" y="2132856"/>
            <a:chExt cx="936104" cy="504056"/>
          </a:xfrm>
        </p:grpSpPr>
        <p:sp>
          <p:nvSpPr>
            <p:cNvPr id="95" name="Rektangel 9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96" name="Rett linje 95"/>
            <p:cNvCxnSpPr>
              <a:stCxn id="95" idx="1"/>
              <a:endCxn id="9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7" name="Pil ned 96"/>
          <p:cNvSpPr/>
          <p:nvPr/>
        </p:nvSpPr>
        <p:spPr>
          <a:xfrm>
            <a:off x="1835696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8" name="TekstSylinder 97"/>
          <p:cNvSpPr txBox="1"/>
          <p:nvPr/>
        </p:nvSpPr>
        <p:spPr>
          <a:xfrm>
            <a:off x="3059832" y="3861048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Plassholder for lysbildenummer 3"/>
          <p:cNvSpPr txBox="1">
            <a:spLocks/>
          </p:cNvSpPr>
          <p:nvPr/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rgbClr val="9B9B9B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Sylinder 5"/>
          <p:cNvSpPr/>
          <p:nvPr/>
        </p:nvSpPr>
        <p:spPr>
          <a:xfrm rot="5400000">
            <a:off x="3826225" y="-1853280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3356227" y="1896534"/>
            <a:ext cx="3294138" cy="1053881"/>
            <a:chOff x="3667012" y="3599255"/>
            <a:chExt cx="3294138" cy="1053881"/>
          </a:xfrm>
        </p:grpSpPr>
        <p:sp>
          <p:nvSpPr>
            <p:cNvPr id="8" name="Rektangel 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0" name="Rektangel 9"/>
          <p:cNvSpPr/>
          <p:nvPr/>
        </p:nvSpPr>
        <p:spPr>
          <a:xfrm>
            <a:off x="3466488" y="2310415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1" name="Rett linje 10"/>
          <p:cNvCxnSpPr>
            <a:stCxn id="10" idx="1"/>
            <a:endCxn id="10" idx="3"/>
          </p:cNvCxnSpPr>
          <p:nvPr/>
        </p:nvCxnSpPr>
        <p:spPr>
          <a:xfrm>
            <a:off x="3466488" y="2562443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2" name="Gruppe 11"/>
          <p:cNvGrpSpPr/>
          <p:nvPr/>
        </p:nvGrpSpPr>
        <p:grpSpPr>
          <a:xfrm>
            <a:off x="4546608" y="2310415"/>
            <a:ext cx="936104" cy="504056"/>
            <a:chOff x="1049427" y="113468"/>
            <a:chExt cx="936104" cy="504056"/>
          </a:xfrm>
        </p:grpSpPr>
        <p:sp>
          <p:nvSpPr>
            <p:cNvPr id="13" name="Rektangel 12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4" name="Rett linje 13"/>
            <p:cNvCxnSpPr>
              <a:stCxn id="13" idx="1"/>
              <a:endCxn id="13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uppe 14"/>
          <p:cNvGrpSpPr/>
          <p:nvPr/>
        </p:nvGrpSpPr>
        <p:grpSpPr>
          <a:xfrm>
            <a:off x="5625891" y="2310415"/>
            <a:ext cx="936104" cy="504056"/>
            <a:chOff x="1259632" y="2132856"/>
            <a:chExt cx="936104" cy="504056"/>
          </a:xfrm>
        </p:grpSpPr>
        <p:sp>
          <p:nvSpPr>
            <p:cNvPr id="16" name="Rektangel 1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7" name="Rett linje 16"/>
            <p:cNvCxnSpPr>
              <a:stCxn id="16" idx="1"/>
              <a:endCxn id="1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uppe 17"/>
          <p:cNvGrpSpPr/>
          <p:nvPr/>
        </p:nvGrpSpPr>
        <p:grpSpPr>
          <a:xfrm>
            <a:off x="716046" y="1909714"/>
            <a:ext cx="2255605" cy="1053881"/>
            <a:chOff x="3667012" y="3599255"/>
            <a:chExt cx="3294138" cy="1053881"/>
          </a:xfrm>
        </p:grpSpPr>
        <p:sp>
          <p:nvSpPr>
            <p:cNvPr id="19" name="Rektangel 1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0" name="Rett linje 1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1" name="Gruppe 20"/>
          <p:cNvGrpSpPr/>
          <p:nvPr/>
        </p:nvGrpSpPr>
        <p:grpSpPr>
          <a:xfrm>
            <a:off x="811411" y="2325289"/>
            <a:ext cx="936104" cy="504056"/>
            <a:chOff x="1259632" y="2132856"/>
            <a:chExt cx="936104" cy="504056"/>
          </a:xfrm>
        </p:grpSpPr>
        <p:sp>
          <p:nvSpPr>
            <p:cNvPr id="22" name="Rektangel 2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3" name="Rett linje 22"/>
            <p:cNvCxnSpPr>
              <a:stCxn id="22" idx="1"/>
              <a:endCxn id="2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uppe 23"/>
          <p:cNvGrpSpPr/>
          <p:nvPr/>
        </p:nvGrpSpPr>
        <p:grpSpPr>
          <a:xfrm>
            <a:off x="1893008" y="2325289"/>
            <a:ext cx="936104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uppe 26"/>
          <p:cNvGrpSpPr/>
          <p:nvPr/>
        </p:nvGrpSpPr>
        <p:grpSpPr>
          <a:xfrm>
            <a:off x="7043562" y="1889661"/>
            <a:ext cx="1225043" cy="1053881"/>
            <a:chOff x="3667012" y="3599255"/>
            <a:chExt cx="3294138" cy="1053881"/>
          </a:xfrm>
        </p:grpSpPr>
        <p:sp>
          <p:nvSpPr>
            <p:cNvPr id="28" name="Rektangel 2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9" name="Rett linje 2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30" name="Gruppe 29"/>
          <p:cNvGrpSpPr/>
          <p:nvPr/>
        </p:nvGrpSpPr>
        <p:grpSpPr>
          <a:xfrm>
            <a:off x="7188485" y="2305236"/>
            <a:ext cx="936104" cy="504056"/>
            <a:chOff x="1259632" y="2132856"/>
            <a:chExt cx="936104" cy="504056"/>
          </a:xfrm>
        </p:grpSpPr>
        <p:sp>
          <p:nvSpPr>
            <p:cNvPr id="31" name="Rektangel 3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2" name="Rett linje 31"/>
            <p:cNvCxnSpPr>
              <a:stCxn id="31" idx="1"/>
              <a:endCxn id="3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3" name="Pil ned 32"/>
          <p:cNvSpPr/>
          <p:nvPr/>
        </p:nvSpPr>
        <p:spPr>
          <a:xfrm>
            <a:off x="1691680" y="3428999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2915816" y="3645023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.filter(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wordList.size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1)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Sylinder 34"/>
          <p:cNvSpPr/>
          <p:nvPr/>
        </p:nvSpPr>
        <p:spPr>
          <a:xfrm rot="5400000">
            <a:off x="3826225" y="955032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6" name="Gruppe 35"/>
          <p:cNvGrpSpPr/>
          <p:nvPr/>
        </p:nvGrpSpPr>
        <p:grpSpPr>
          <a:xfrm>
            <a:off x="3356227" y="4704846"/>
            <a:ext cx="3294138" cy="1053881"/>
            <a:chOff x="3667012" y="3599255"/>
            <a:chExt cx="3294138" cy="1053881"/>
          </a:xfrm>
        </p:grpSpPr>
        <p:sp>
          <p:nvSpPr>
            <p:cNvPr id="37" name="Rektangel 3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8" name="Rett linje 3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3466488" y="5118727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3466488" y="5370755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4546608" y="5118727"/>
            <a:ext cx="936104" cy="504056"/>
            <a:chOff x="1049427" y="113468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pe 43"/>
          <p:cNvGrpSpPr/>
          <p:nvPr/>
        </p:nvGrpSpPr>
        <p:grpSpPr>
          <a:xfrm>
            <a:off x="5625891" y="5118727"/>
            <a:ext cx="936104" cy="504056"/>
            <a:chOff x="1259632" y="2132856"/>
            <a:chExt cx="936104" cy="504056"/>
          </a:xfrm>
        </p:grpSpPr>
        <p:sp>
          <p:nvSpPr>
            <p:cNvPr id="45" name="Rektangel 4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46" name="Rett linje 45"/>
            <p:cNvCxnSpPr>
              <a:stCxn id="45" idx="1"/>
              <a:endCxn id="4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uppe 46"/>
          <p:cNvGrpSpPr/>
          <p:nvPr/>
        </p:nvGrpSpPr>
        <p:grpSpPr>
          <a:xfrm>
            <a:off x="716046" y="4718026"/>
            <a:ext cx="2255605" cy="1053881"/>
            <a:chOff x="3667012" y="3599255"/>
            <a:chExt cx="3294138" cy="1053881"/>
          </a:xfrm>
        </p:grpSpPr>
        <p:sp>
          <p:nvSpPr>
            <p:cNvPr id="48" name="Rektangel 4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50" name="Gruppe 49"/>
          <p:cNvGrpSpPr/>
          <p:nvPr/>
        </p:nvGrpSpPr>
        <p:grpSpPr>
          <a:xfrm>
            <a:off x="811411" y="5133601"/>
            <a:ext cx="936104" cy="504056"/>
            <a:chOff x="1259632" y="2132856"/>
            <a:chExt cx="936104" cy="504056"/>
          </a:xfrm>
        </p:grpSpPr>
        <p:sp>
          <p:nvSpPr>
            <p:cNvPr id="51" name="Rektangel 5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52" name="Rett linje 51"/>
            <p:cNvCxnSpPr>
              <a:stCxn id="51" idx="1"/>
              <a:endCxn id="5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" name="Gruppe 52"/>
          <p:cNvGrpSpPr/>
          <p:nvPr/>
        </p:nvGrpSpPr>
        <p:grpSpPr>
          <a:xfrm>
            <a:off x="1893008" y="5133601"/>
            <a:ext cx="936104" cy="504056"/>
            <a:chOff x="1259632" y="2132856"/>
            <a:chExt cx="936104" cy="504056"/>
          </a:xfrm>
        </p:grpSpPr>
        <p:sp>
          <p:nvSpPr>
            <p:cNvPr id="54" name="Rektangel 5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55" name="Rett linje 54"/>
            <p:cNvCxnSpPr>
              <a:stCxn id="54" idx="1"/>
              <a:endCxn id="5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Pil ned 4"/>
          <p:cNvSpPr/>
          <p:nvPr/>
        </p:nvSpPr>
        <p:spPr>
          <a:xfrm>
            <a:off x="1265293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489429" y="3861048"/>
            <a:ext cx="652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(Anagrams::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wordListToCommaSeparatedString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ylinder 6"/>
          <p:cNvSpPr/>
          <p:nvPr/>
        </p:nvSpPr>
        <p:spPr>
          <a:xfrm rot="5400000">
            <a:off x="3409563" y="-986535"/>
            <a:ext cx="1512168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3695649" y="2007195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805910" y="2421076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805910" y="2673104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886030" y="2421076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965313" y="2421076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1055468" y="2020375"/>
            <a:ext cx="2255605" cy="1053881"/>
            <a:chOff x="3667012" y="3599255"/>
            <a:chExt cx="3294138" cy="1053881"/>
          </a:xfrm>
        </p:grpSpPr>
        <p:sp>
          <p:nvSpPr>
            <p:cNvPr id="20" name="Rektangel 1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1" name="Rett linje 2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50833" y="2435950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2232430" y="2435950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Sylinder 27"/>
          <p:cNvSpPr/>
          <p:nvPr/>
        </p:nvSpPr>
        <p:spPr>
          <a:xfrm rot="5400000">
            <a:off x="3697595" y="1711117"/>
            <a:ext cx="936104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3805909" y="5046720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33" name="Rett linje 32"/>
          <p:cNvCxnSpPr>
            <a:stCxn id="32" idx="1"/>
            <a:endCxn id="32" idx="3"/>
          </p:cNvCxnSpPr>
          <p:nvPr/>
        </p:nvCxnSpPr>
        <p:spPr>
          <a:xfrm>
            <a:off x="3805909" y="5298748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3" name="Gruppe 42"/>
          <p:cNvGrpSpPr/>
          <p:nvPr/>
        </p:nvGrpSpPr>
        <p:grpSpPr>
          <a:xfrm>
            <a:off x="1150833" y="5061594"/>
            <a:ext cx="1240006" cy="504056"/>
            <a:chOff x="1259632" y="2132856"/>
            <a:chExt cx="936104" cy="504056"/>
          </a:xfrm>
        </p:grpSpPr>
        <p:sp>
          <p:nvSpPr>
            <p:cNvPr id="44" name="Rektangel 4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45" name="Rett linje 44"/>
            <p:cNvCxnSpPr>
              <a:stCxn id="44" idx="1"/>
              <a:endCxn id="4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Sylinder 4"/>
          <p:cNvSpPr/>
          <p:nvPr/>
        </p:nvSpPr>
        <p:spPr>
          <a:xfrm rot="5400000">
            <a:off x="3257645" y="-1218349"/>
            <a:ext cx="851004" cy="4270965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42365" y="65081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7" name="Rett linje 6"/>
          <p:cNvCxnSpPr>
            <a:stCxn id="6" idx="1"/>
            <a:endCxn id="6" idx="3"/>
          </p:cNvCxnSpPr>
          <p:nvPr/>
        </p:nvCxnSpPr>
        <p:spPr>
          <a:xfrm>
            <a:off x="3442365" y="90284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8" name="Gruppe 7"/>
          <p:cNvGrpSpPr/>
          <p:nvPr/>
        </p:nvGrpSpPr>
        <p:grpSpPr>
          <a:xfrm>
            <a:off x="1986335" y="653203"/>
            <a:ext cx="1240006" cy="504056"/>
            <a:chOff x="1259632" y="2132856"/>
            <a:chExt cx="936104" cy="504056"/>
          </a:xfrm>
        </p:grpSpPr>
        <p:sp>
          <p:nvSpPr>
            <p:cNvPr id="9" name="Rektangel 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10" name="Rett linje 9"/>
            <p:cNvCxnSpPr>
              <a:stCxn id="9" idx="1"/>
              <a:endCxn id="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1791147" y="2708920"/>
            <a:ext cx="3302436" cy="1053881"/>
            <a:chOff x="3667012" y="3599255"/>
            <a:chExt cx="3294138" cy="1053881"/>
          </a:xfrm>
        </p:grpSpPr>
        <p:sp>
          <p:nvSpPr>
            <p:cNvPr id="14" name="Rektangel 1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</a:t>
              </a:r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Rett linje 1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ktangel 21"/>
          <p:cNvSpPr/>
          <p:nvPr/>
        </p:nvSpPr>
        <p:spPr>
          <a:xfrm>
            <a:off x="3246465" y="315075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23" name="Rett linje 22"/>
          <p:cNvCxnSpPr>
            <a:stCxn id="22" idx="1"/>
            <a:endCxn id="22" idx="3"/>
          </p:cNvCxnSpPr>
          <p:nvPr/>
        </p:nvCxnSpPr>
        <p:spPr>
          <a:xfrm>
            <a:off x="3246465" y="340278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4" name="Gruppe 23"/>
          <p:cNvGrpSpPr/>
          <p:nvPr/>
        </p:nvGrpSpPr>
        <p:grpSpPr>
          <a:xfrm>
            <a:off x="1887533" y="3150758"/>
            <a:ext cx="1240006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" name="Pil ned 26"/>
          <p:cNvSpPr/>
          <p:nvPr/>
        </p:nvSpPr>
        <p:spPr>
          <a:xfrm>
            <a:off x="2650277" y="15567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3874413" y="177281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il ned 28"/>
          <p:cNvSpPr/>
          <p:nvPr/>
        </p:nvSpPr>
        <p:spPr>
          <a:xfrm>
            <a:off x="2650277" y="407707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kstSylinder 29"/>
          <p:cNvSpPr txBox="1"/>
          <p:nvPr/>
        </p:nvSpPr>
        <p:spPr>
          <a:xfrm>
            <a:off x="3874413" y="4293096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1835696" y="5219337"/>
            <a:ext cx="2929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smtClean="0"/>
              <a:t>Sol, Los</a:t>
            </a:r>
          </a:p>
          <a:p>
            <a:r>
              <a:rPr lang="nb-NO" sz="3200" dirty="0" smtClean="0"/>
              <a:t>Rørt, Tørr, Trør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9653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Filter – </a:t>
            </a:r>
            <a:r>
              <a:rPr lang="nb-NO" dirty="0" err="1" smtClean="0"/>
              <a:t>Map</a:t>
            </a:r>
            <a:r>
              <a:rPr lang="nb-NO" dirty="0" smtClean="0"/>
              <a:t> – </a:t>
            </a:r>
            <a:r>
              <a:rPr lang="nb-NO" dirty="0" err="1" smtClean="0"/>
              <a:t>Reduce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71600" y="1268760"/>
            <a:ext cx="936104" cy="864096"/>
            <a:chOff x="1043608" y="4437112"/>
            <a:chExt cx="936104" cy="864096"/>
          </a:xfrm>
        </p:grpSpPr>
        <p:sp>
          <p:nvSpPr>
            <p:cNvPr id="2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5.40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123728" y="1268760"/>
            <a:ext cx="936104" cy="864096"/>
            <a:chOff x="1043608" y="4437112"/>
            <a:chExt cx="936104" cy="864096"/>
          </a:xfrm>
        </p:grpSpPr>
        <p:sp>
          <p:nvSpPr>
            <p:cNvPr id="50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2.30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1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275856" y="1268760"/>
            <a:ext cx="936104" cy="864096"/>
            <a:chOff x="1043608" y="4437112"/>
            <a:chExt cx="936104" cy="864096"/>
          </a:xfrm>
        </p:grpSpPr>
        <p:sp>
          <p:nvSpPr>
            <p:cNvPr id="5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4.45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61059" y="1268760"/>
            <a:ext cx="936104" cy="864096"/>
            <a:chOff x="1043608" y="4437112"/>
            <a:chExt cx="936104" cy="864096"/>
          </a:xfrm>
        </p:grpSpPr>
        <p:sp>
          <p:nvSpPr>
            <p:cNvPr id="56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1.29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7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78985" y="1268760"/>
            <a:ext cx="936104" cy="864096"/>
            <a:chOff x="1043608" y="4437112"/>
            <a:chExt cx="936104" cy="864096"/>
          </a:xfrm>
        </p:grpSpPr>
        <p:sp>
          <p:nvSpPr>
            <p:cNvPr id="59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5.90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0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138765" y="2276872"/>
            <a:ext cx="5612018" cy="1512168"/>
            <a:chOff x="2138765" y="2276872"/>
            <a:chExt cx="5612018" cy="1512168"/>
          </a:xfrm>
        </p:grpSpPr>
        <p:sp>
          <p:nvSpPr>
            <p:cNvPr id="47" name="Pil ned 46"/>
            <p:cNvSpPr/>
            <p:nvPr/>
          </p:nvSpPr>
          <p:spPr>
            <a:xfrm>
              <a:off x="3203848" y="227687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4395377" y="227687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#1 FILTER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redApplesOnly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138765" y="2924944"/>
              <a:ext cx="936104" cy="864096"/>
              <a:chOff x="1043608" y="4437112"/>
              <a:chExt cx="936104" cy="864096"/>
            </a:xfrm>
          </p:grpSpPr>
          <p:sp>
            <p:nvSpPr>
              <p:cNvPr id="65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6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3290893" y="2924944"/>
              <a:ext cx="936104" cy="864096"/>
              <a:chOff x="1043608" y="4437112"/>
              <a:chExt cx="936104" cy="864096"/>
            </a:xfrm>
          </p:grpSpPr>
          <p:sp>
            <p:nvSpPr>
              <p:cNvPr id="68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9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4461059" y="2924944"/>
              <a:ext cx="936104" cy="864096"/>
              <a:chOff x="1043608" y="4437112"/>
              <a:chExt cx="936104" cy="864096"/>
            </a:xfrm>
          </p:grpSpPr>
          <p:sp>
            <p:nvSpPr>
              <p:cNvPr id="74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75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2112832" y="3933056"/>
            <a:ext cx="6015521" cy="1080120"/>
            <a:chOff x="2112832" y="3933056"/>
            <a:chExt cx="6015521" cy="1080120"/>
          </a:xfrm>
        </p:grpSpPr>
        <p:grpSp>
          <p:nvGrpSpPr>
            <p:cNvPr id="9" name="Gruppe 8"/>
            <p:cNvGrpSpPr/>
            <p:nvPr/>
          </p:nvGrpSpPr>
          <p:grpSpPr>
            <a:xfrm>
              <a:off x="2112832" y="4509120"/>
              <a:ext cx="936104" cy="504056"/>
              <a:chOff x="1259632" y="2132856"/>
              <a:chExt cx="936104" cy="504056"/>
            </a:xfrm>
          </p:grpSpPr>
          <p:sp>
            <p:nvSpPr>
              <p:cNvPr id="5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</a:p>
            </p:txBody>
          </p:sp>
          <p:cxnSp>
            <p:nvCxnSpPr>
              <p:cNvPr id="7" name="Rett linje 6"/>
              <p:cNvCxnSpPr>
                <a:stCxn id="5" idx="1"/>
                <a:endCxn id="5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6" name="Gruppe 8"/>
            <p:cNvGrpSpPr/>
            <p:nvPr/>
          </p:nvGrpSpPr>
          <p:grpSpPr>
            <a:xfrm>
              <a:off x="3290893" y="4509120"/>
              <a:ext cx="936104" cy="504056"/>
              <a:chOff x="1259632" y="2132856"/>
              <a:chExt cx="936104" cy="504056"/>
            </a:xfrm>
          </p:grpSpPr>
          <p:sp>
            <p:nvSpPr>
              <p:cNvPr id="7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</a:p>
            </p:txBody>
          </p:sp>
          <p:cxnSp>
            <p:nvCxnSpPr>
              <p:cNvPr id="78" name="Rett linje 6"/>
              <p:cNvCxnSpPr>
                <a:stCxn id="77" idx="1"/>
                <a:endCxn id="7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uppe 8"/>
            <p:cNvGrpSpPr/>
            <p:nvPr/>
          </p:nvGrpSpPr>
          <p:grpSpPr>
            <a:xfrm>
              <a:off x="4461059" y="4509120"/>
              <a:ext cx="936104" cy="504056"/>
              <a:chOff x="1259632" y="2132856"/>
              <a:chExt cx="936104" cy="504056"/>
            </a:xfrm>
          </p:grpSpPr>
          <p:sp>
            <p:nvSpPr>
              <p:cNvPr id="80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</a:p>
            </p:txBody>
          </p:sp>
          <p:cxnSp>
            <p:nvCxnSpPr>
              <p:cNvPr id="81" name="Rett linje 6"/>
              <p:cNvCxnSpPr>
                <a:stCxn id="80" idx="1"/>
                <a:endCxn id="80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Pil ned 46"/>
            <p:cNvSpPr/>
            <p:nvPr/>
          </p:nvSpPr>
          <p:spPr>
            <a:xfrm>
              <a:off x="3167844" y="3933056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5" name="TekstSylinder 47"/>
            <p:cNvSpPr txBox="1"/>
            <p:nvPr/>
          </p:nvSpPr>
          <p:spPr>
            <a:xfrm>
              <a:off x="4359373" y="3933056"/>
              <a:ext cx="376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#2 </a:t>
              </a:r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MAP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fromApplesToPrices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167844" y="5157192"/>
            <a:ext cx="4546935" cy="1080120"/>
            <a:chOff x="3167844" y="5157192"/>
            <a:chExt cx="4546935" cy="1080120"/>
          </a:xfrm>
        </p:grpSpPr>
        <p:grpSp>
          <p:nvGrpSpPr>
            <p:cNvPr id="86" name="Gruppe 8"/>
            <p:cNvGrpSpPr/>
            <p:nvPr/>
          </p:nvGrpSpPr>
          <p:grpSpPr>
            <a:xfrm>
              <a:off x="3311860" y="5733256"/>
              <a:ext cx="936104" cy="504056"/>
              <a:chOff x="1259632" y="2132856"/>
              <a:chExt cx="936104" cy="504056"/>
            </a:xfrm>
          </p:grpSpPr>
          <p:sp>
            <p:nvSpPr>
              <p:cNvPr id="8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12.65</a:t>
                </a:r>
              </a:p>
            </p:txBody>
          </p:sp>
          <p:cxnSp>
            <p:nvCxnSpPr>
              <p:cNvPr id="88" name="Rett linje 6"/>
              <p:cNvCxnSpPr>
                <a:stCxn id="87" idx="1"/>
                <a:endCxn id="8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Pil ned 46"/>
            <p:cNvSpPr/>
            <p:nvPr/>
          </p:nvSpPr>
          <p:spPr>
            <a:xfrm>
              <a:off x="3167844" y="515719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0" name="TekstSylinder 47"/>
            <p:cNvSpPr txBox="1"/>
            <p:nvPr/>
          </p:nvSpPr>
          <p:spPr>
            <a:xfrm>
              <a:off x="4359373" y="515719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#3 REDUCE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toSumOfPrices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Java 8 </a:t>
            </a:r>
            <a:r>
              <a:rPr lang="nb-NO" dirty="0" err="1" smtClean="0"/>
              <a:t>Streams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230873" y="1844824"/>
            <a:ext cx="8229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= ...;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73" y="3797121"/>
            <a:ext cx="8733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(0.0);</a:t>
            </a:r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360000"/>
            <a:ext cx="7848872" cy="980768"/>
          </a:xfrm>
        </p:spPr>
        <p:txBody>
          <a:bodyPr/>
          <a:lstStyle/>
          <a:p>
            <a:r>
              <a:rPr lang="nb-NO" dirty="0" smtClean="0"/>
              <a:t>Anonyme klasser gir </a:t>
            </a:r>
            <a:r>
              <a:rPr lang="nb-NO" u="sng" dirty="0" smtClean="0"/>
              <a:t>mye</a:t>
            </a:r>
            <a:r>
              <a:rPr lang="nb-NO" dirty="0" smtClean="0"/>
              <a:t> </a:t>
            </a:r>
            <a:r>
              <a:rPr lang="nb-NO" dirty="0" smtClean="0"/>
              <a:t>kode…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1836107"/>
            <a:ext cx="83521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&lt;Apple, 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(Double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price1, Double 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price1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price2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755576" y="1556792"/>
            <a:ext cx="82089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(price1, price2) -&gt; price1 + price2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(0.0);</a:t>
            </a:r>
          </a:p>
        </p:txBody>
      </p:sp>
    </p:spTree>
    <p:extLst>
      <p:ext uri="{BB962C8B-B14F-4D97-AF65-F5344CB8AC3E}">
        <p14:creationId xmlns:p14="http://schemas.microsoft.com/office/powerpoint/2010/main" val="8011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Predefinert </a:t>
            </a:r>
            <a:r>
              <a:rPr lang="nb-NO" dirty="0" err="1" smtClean="0"/>
              <a:t>reduce</a:t>
            </a:r>
            <a:r>
              <a:rPr lang="nb-NO" dirty="0" smtClean="0"/>
              <a:t>-funksjonalitet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142602" y="2492896"/>
            <a:ext cx="8848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sum();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94767" y="155679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7504" y="1916832"/>
            <a:ext cx="7344047" cy="1065614"/>
            <a:chOff x="468313" y="1916832"/>
            <a:chExt cx="7344047" cy="1065614"/>
          </a:xfrm>
        </p:grpSpPr>
        <p:sp>
          <p:nvSpPr>
            <p:cNvPr id="2" name="TextBox 1"/>
            <p:cNvSpPr txBox="1"/>
            <p:nvPr/>
          </p:nvSpPr>
          <p:spPr>
            <a:xfrm>
              <a:off x="468313" y="234888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tx2"/>
                  </a:solidFill>
                </a:rPr>
                <a:t>argumenter</a:t>
              </a:r>
              <a:endParaRPr lang="nb-NO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53969" y="261311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2"/>
                  </a:solidFill>
                </a:defRPr>
              </a:lvl1pPr>
            </a:lstStyle>
            <a:p>
              <a:r>
                <a:rPr lang="nb-NO" dirty="0"/>
                <a:t>«</a:t>
              </a:r>
              <a:r>
                <a:rPr lang="nb-NO" dirty="0" err="1"/>
                <a:t>arrow</a:t>
              </a:r>
              <a:r>
                <a:rPr lang="nb-NO" dirty="0"/>
                <a:t>»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41805" y="253354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tx2"/>
                  </a:solidFill>
                </a:rPr>
                <a:t>kropp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835025" y="1988840"/>
              <a:ext cx="1072679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" idx="0"/>
            </p:cNvCxnSpPr>
            <p:nvPr/>
          </p:nvCxnSpPr>
          <p:spPr>
            <a:xfrm flipV="1">
              <a:off x="1150551" y="1988840"/>
              <a:ext cx="220813" cy="36004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55776" y="2015572"/>
              <a:ext cx="5256584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26354" y="2015572"/>
              <a:ext cx="489662" cy="589744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195736" y="1916832"/>
              <a:ext cx="49076" cy="706255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TextBox 6"/>
          <p:cNvSpPr txBox="1"/>
          <p:nvPr/>
        </p:nvSpPr>
        <p:spPr>
          <a:xfrm>
            <a:off x="394767" y="3486487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(double x, double y)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x + y;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Apple()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-&gt; {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 }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823259" y="3861048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(double, double) -&gt; double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588224" y="4725144"/>
            <a:ext cx="247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 -&gt; Apple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7164288" y="5316774"/>
            <a:ext cx="189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T -&gt; </a:t>
            </a:r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22" grpId="0" build="p"/>
      <p:bldP spid="2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Lambda-uttrykkets type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4869160"/>
            <a:ext cx="7200800" cy="1250840"/>
          </a:xfrm>
        </p:spPr>
        <p:txBody>
          <a:bodyPr/>
          <a:lstStyle/>
          <a:p>
            <a:r>
              <a:rPr lang="nb-NO" dirty="0" smtClean="0"/>
              <a:t>Typen </a:t>
            </a:r>
            <a:r>
              <a:rPr lang="nb-NO" dirty="0" smtClean="0"/>
              <a:t>avledes </a:t>
            </a:r>
            <a:r>
              <a:rPr lang="nb-NO" dirty="0" smtClean="0"/>
              <a:t>fra kontekst</a:t>
            </a:r>
          </a:p>
          <a:p>
            <a:r>
              <a:rPr lang="nb-NO" dirty="0" smtClean="0"/>
              <a:t>Typen er alltid et </a:t>
            </a:r>
            <a:r>
              <a:rPr lang="nb-NO" i="1" dirty="0" smtClean="0"/>
              <a:t>funksjonsgrensesnitt</a:t>
            </a:r>
          </a:p>
          <a:p>
            <a:endParaRPr lang="nb-NO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467544" y="1628800"/>
            <a:ext cx="8416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&lt;Double, Double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=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MathOperation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Integer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-&gt; 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uvet-mal">
  <a:themeElements>
    <a:clrScheme name="Bouvet2012">
      <a:dk1>
        <a:srgbClr val="000000"/>
      </a:dk1>
      <a:lt1>
        <a:sysClr val="window" lastClr="FFFFFF"/>
      </a:lt1>
      <a:dk2>
        <a:srgbClr val="FF6400"/>
      </a:dk2>
      <a:lt2>
        <a:srgbClr val="ABE1FA"/>
      </a:lt2>
      <a:accent1>
        <a:srgbClr val="D8D8D8"/>
      </a:accent1>
      <a:accent2>
        <a:srgbClr val="ABE1FA"/>
      </a:accent2>
      <a:accent3>
        <a:srgbClr val="787878"/>
      </a:accent3>
      <a:accent4>
        <a:srgbClr val="333333"/>
      </a:accent4>
      <a:accent5>
        <a:srgbClr val="FF6400"/>
      </a:accent5>
      <a:accent6>
        <a:srgbClr val="000000"/>
      </a:accent6>
      <a:hlink>
        <a:srgbClr val="ABE1FA"/>
      </a:hlink>
      <a:folHlink>
        <a:srgbClr val="ABE1FA"/>
      </a:folHlink>
    </a:clrScheme>
    <a:fontScheme name="Bouvet2012">
      <a:majorFont>
        <a:latin typeface="Rockwel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6851</TotalTime>
  <Words>872</Words>
  <Application>Microsoft Office PowerPoint</Application>
  <PresentationFormat>Skjermfremvisning (4:3)</PresentationFormat>
  <Paragraphs>319</Paragraphs>
  <Slides>24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</vt:i4>
      </vt:variant>
    </vt:vector>
  </HeadingPairs>
  <TitlesOfParts>
    <vt:vector size="32" baseType="lpstr">
      <vt:lpstr>Arial</vt:lpstr>
      <vt:lpstr>Calibri</vt:lpstr>
      <vt:lpstr>Corbel</vt:lpstr>
      <vt:lpstr>Courier New</vt:lpstr>
      <vt:lpstr>Georgia</vt:lpstr>
      <vt:lpstr>Rockwell</vt:lpstr>
      <vt:lpstr>Verdana</vt:lpstr>
      <vt:lpstr>Bouvet-mal</vt:lpstr>
      <vt:lpstr>Java 8 Lambda Workshop</vt:lpstr>
      <vt:lpstr>Tradisjonell Java</vt:lpstr>
      <vt:lpstr>Filter – Map – Reduce</vt:lpstr>
      <vt:lpstr>Java 8 Streams</vt:lpstr>
      <vt:lpstr>Anonyme klasser gir mye kode…</vt:lpstr>
      <vt:lpstr>Lambda-uttrykk</vt:lpstr>
      <vt:lpstr>Predefinert reduce-funksjonalitet</vt:lpstr>
      <vt:lpstr>Lambda-uttrykk</vt:lpstr>
      <vt:lpstr>Lambda-uttrykkets type</vt:lpstr>
      <vt:lpstr>Funksjonsgrensesnitt</vt:lpstr>
      <vt:lpstr>Default-metoder</vt:lpstr>
      <vt:lpstr>Funksjonsreferanser</vt:lpstr>
      <vt:lpstr>Funksjonsreferanser</vt:lpstr>
      <vt:lpstr>Tradisjonell sortering</vt:lpstr>
      <vt:lpstr>Sortering med Lambda</vt:lpstr>
      <vt:lpstr>På et kontor hos Klaud AS, i fjor en gang…</vt:lpstr>
      <vt:lpstr>Anagram-algoritmen</vt:lpstr>
      <vt:lpstr>På samme kontor, ett år senere…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>Bouvet ASA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Bjørn-Ove Indrøy</dc:creator>
  <cp:lastModifiedBy>Øystein Jakobsen</cp:lastModifiedBy>
  <cp:revision>559</cp:revision>
  <dcterms:created xsi:type="dcterms:W3CDTF">2012-06-27T09:11:33Z</dcterms:created>
  <dcterms:modified xsi:type="dcterms:W3CDTF">2013-11-25T19:51:05Z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a569ed52-887c-41a1-b89c-6016f175a2ee</vt:lpwstr>
  </property>
  <property fmtid="{D5CDD505-2E9C-101B-9397-08002B2CF9AE}" pid="3" name="ContentTypeId">
    <vt:lpwstr>0x0101005604C22337521F40A104B77AFA637F4D</vt:lpwstr>
  </property>
  <property fmtid="{D5CDD505-2E9C-101B-9397-08002B2CF9AE}" pid="4" name="_dlc_DocId">
    <vt:lpwstr>FK7UAMZMK7QV-3877-64</vt:lpwstr>
  </property>
  <property fmtid="{D5CDD505-2E9C-101B-9397-08002B2CF9AE}" pid="5" name="_dlc_DocIdUrl">
    <vt:lpwstr>https://pingvinen.bouvet.no/kunder/StatensInnkrevingssentral/Prosjekter/Arkitekturutvikling2012/_layouts/DocIdRedir.aspx?ID=FK7UAMZMK7QV-3877-64FK7UAMZMK7QV-3877-64</vt:lpwstr>
  </property>
</Properties>
</file>